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3" r:id="rId4"/>
    <p:sldId id="259" r:id="rId5"/>
    <p:sldId id="260" r:id="rId6"/>
    <p:sldId id="263" r:id="rId7"/>
    <p:sldId id="264" r:id="rId8"/>
    <p:sldId id="265" r:id="rId9"/>
    <p:sldId id="261" r:id="rId10"/>
    <p:sldId id="262" r:id="rId11"/>
    <p:sldId id="266" r:id="rId12"/>
    <p:sldId id="267" r:id="rId13"/>
    <p:sldId id="268" r:id="rId14"/>
    <p:sldId id="285" r:id="rId15"/>
    <p:sldId id="284" r:id="rId16"/>
    <p:sldId id="269" r:id="rId17"/>
    <p:sldId id="287" r:id="rId18"/>
    <p:sldId id="270" r:id="rId19"/>
    <p:sldId id="286" r:id="rId20"/>
    <p:sldId id="276" r:id="rId21"/>
    <p:sldId id="271" r:id="rId22"/>
    <p:sldId id="273" r:id="rId23"/>
    <p:sldId id="274" r:id="rId24"/>
    <p:sldId id="278" r:id="rId25"/>
    <p:sldId id="272" r:id="rId26"/>
    <p:sldId id="279" r:id="rId27"/>
    <p:sldId id="288" r:id="rId28"/>
    <p:sldId id="282" r:id="rId29"/>
    <p:sldId id="277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C31"/>
    <a:srgbClr val="FF9900"/>
    <a:srgbClr val="826300"/>
    <a:srgbClr val="003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94C18-4494-47ED-85A0-B92A8BCFB88C}" type="datetimeFigureOut">
              <a:rPr lang="it-IT" smtClean="0"/>
              <a:pPr/>
              <a:t>03/04/2019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B41C-551D-43BF-A8F6-BCCBE49E003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amento.it/parlam/leggi/97344l.htm" TargetMode="External"/><Relationship Id="rId2" Type="http://schemas.openxmlformats.org/officeDocument/2006/relationships/hyperlink" Target="http://www.parks.it/federparchi/leggi/394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arks.it/federparchi/leggi/decreto3aprile2000/index.html" TargetMode="External"/><Relationship Id="rId4" Type="http://schemas.openxmlformats.org/officeDocument/2006/relationships/hyperlink" Target="http://www.parlamento.it/parlam/leggi/98426l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go trasparente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1525" y="188640"/>
            <a:ext cx="992475" cy="10081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flipH="1" flipV="1">
            <a:off x="3203848" y="3140968"/>
            <a:ext cx="684584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IL PERCHE’ </a:t>
            </a:r>
            <a:r>
              <a:rPr lang="it-IT" b="1" dirty="0" err="1" smtClean="0"/>
              <a:t>DI</a:t>
            </a:r>
            <a:r>
              <a:rPr lang="it-IT" b="1" dirty="0" smtClean="0"/>
              <a:t> UN PARCO</a:t>
            </a:r>
            <a:endParaRPr lang="it-IT" b="1" dirty="0"/>
          </a:p>
        </p:txBody>
      </p:sp>
      <p:pic>
        <p:nvPicPr>
          <p:cNvPr id="6" name="Immagine 5" descr="gg 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magine 6" descr="Logo trasparente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188640"/>
            <a:ext cx="992476" cy="1008112"/>
          </a:xfrm>
          <a:prstGeom prst="rect">
            <a:avLst/>
          </a:prstGeom>
        </p:spPr>
      </p:pic>
      <p:pic>
        <p:nvPicPr>
          <p:cNvPr id="8" name="Immagine 7" descr="logo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5405"/>
            <a:ext cx="2520280" cy="92410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522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i="1" dirty="0" smtClean="0">
                <a:solidFill>
                  <a:schemeClr val="bg1"/>
                </a:solidFill>
              </a:rPr>
              <a:t>La legge quadro 394/91:</a:t>
            </a:r>
          </a:p>
          <a:p>
            <a:pPr algn="ctr"/>
            <a:r>
              <a:rPr lang="it-IT" sz="4800" i="1" dirty="0" smtClean="0">
                <a:solidFill>
                  <a:schemeClr val="bg1"/>
                </a:solidFill>
              </a:rPr>
              <a:t>principi generali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8640"/>
            <a:ext cx="9144000" cy="65864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C00000"/>
                </a:solidFill>
              </a:rPr>
              <a:t> </a:t>
            </a:r>
            <a:r>
              <a:rPr lang="it-IT" sz="2800" b="1" dirty="0" smtClean="0">
                <a:solidFill>
                  <a:srgbClr val="C00000"/>
                </a:solidFill>
              </a:rPr>
              <a:t>Il "programma" triennale per le Aree naturali protette</a:t>
            </a:r>
            <a:r>
              <a:rPr lang="it-IT" sz="2800" dirty="0" smtClean="0">
                <a:solidFill>
                  <a:srgbClr val="C00000"/>
                </a:solidFill>
              </a:rPr>
              <a:t> prevede alcuni interventi atti a regolamentare la loro gestione e a determinare i criteri e gli indirizzi ai quali devono uniformarsi i soggetti interessati (Stato, Regioni, Organismi di gestione).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2800" dirty="0" smtClean="0"/>
              <a:t>Ad esempio:</a:t>
            </a:r>
          </a:p>
          <a:p>
            <a:pPr marL="342900" indent="-342900"/>
            <a:endParaRPr lang="it-IT" sz="2000" dirty="0" smtClean="0"/>
          </a:p>
          <a:p>
            <a:pPr marL="342900" indent="-342900"/>
            <a:r>
              <a:rPr lang="it-IT" sz="2400" b="1" dirty="0" smtClean="0">
                <a:solidFill>
                  <a:srgbClr val="C00000"/>
                </a:solidFill>
              </a:rPr>
              <a:t>definisce</a:t>
            </a:r>
            <a:r>
              <a:rPr lang="it-IT" sz="2400" dirty="0" smtClean="0"/>
              <a:t> il riparto delle </a:t>
            </a:r>
            <a:r>
              <a:rPr lang="it-IT" sz="2400" b="1" dirty="0" smtClean="0">
                <a:solidFill>
                  <a:srgbClr val="C00000"/>
                </a:solidFill>
              </a:rPr>
              <a:t>disponibilità finanziarie per ciascuna area </a:t>
            </a:r>
            <a:r>
              <a:rPr lang="it-IT" sz="2400" dirty="0" smtClean="0"/>
              <a:t>e per ciascun esercizio finanziario, ivi compresi </a:t>
            </a:r>
            <a:r>
              <a:rPr lang="it-IT" sz="2400" b="1" dirty="0" smtClean="0"/>
              <a:t>I CONTRIBUTI </a:t>
            </a:r>
            <a:r>
              <a:rPr lang="it-IT" sz="2400" dirty="0" smtClean="0"/>
              <a:t>in conto capitale per l'esercizio di </a:t>
            </a:r>
            <a:r>
              <a:rPr lang="it-IT" sz="2400" b="1" dirty="0" smtClean="0">
                <a:solidFill>
                  <a:srgbClr val="C00000"/>
                </a:solidFill>
              </a:rPr>
              <a:t>attività agricole compatibili</a:t>
            </a:r>
            <a:r>
              <a:rPr lang="it-IT" sz="2400" dirty="0" smtClean="0"/>
              <a:t>, </a:t>
            </a:r>
            <a:r>
              <a:rPr lang="it-IT" sz="2400" b="1" dirty="0" smtClean="0">
                <a:solidFill>
                  <a:srgbClr val="C00000"/>
                </a:solidFill>
              </a:rPr>
              <a:t>condotte con sistemi innovativi ovvero con recupero di sistemi tradizionali,</a:t>
            </a:r>
            <a:r>
              <a:rPr lang="it-IT" sz="2400" dirty="0" smtClean="0"/>
              <a:t> funzionali alla protezione ambientale, per il </a:t>
            </a:r>
            <a:r>
              <a:rPr lang="it-IT" sz="2400" b="1" dirty="0" smtClean="0">
                <a:solidFill>
                  <a:srgbClr val="C00000"/>
                </a:solidFill>
              </a:rPr>
              <a:t>recupero e il restauro delle aree di valore naturalistico degradate, per il restauro e l'informazione ambientali; </a:t>
            </a:r>
          </a:p>
          <a:p>
            <a:pPr marL="342900" indent="-342900"/>
            <a:r>
              <a:rPr lang="it-IT" sz="2000" b="1" dirty="0" smtClean="0"/>
              <a:t>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1" cy="67403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Misure di incentivazione</a:t>
            </a:r>
            <a:endParaRPr lang="it-IT" sz="2800" dirty="0" smtClean="0"/>
          </a:p>
          <a:p>
            <a:pPr algn="ctr"/>
            <a:r>
              <a:rPr lang="it-IT" sz="2800" u="sng" dirty="0" smtClean="0"/>
              <a:t> </a:t>
            </a:r>
          </a:p>
          <a:p>
            <a:pPr algn="ctr"/>
            <a:r>
              <a:rPr lang="it-IT" sz="2800" b="1" u="sng" dirty="0" smtClean="0">
                <a:solidFill>
                  <a:srgbClr val="C00000"/>
                </a:solidFill>
              </a:rPr>
              <a:t>Ai comuni ed alle province il cui territorio è compreso, in tutto o in parte, entro i confini di un parco nazionale</a:t>
            </a:r>
            <a:r>
              <a:rPr lang="it-IT" sz="2800" dirty="0" smtClean="0"/>
              <a:t>, </a:t>
            </a:r>
            <a:r>
              <a:rPr lang="it-IT" sz="2000" dirty="0" smtClean="0"/>
              <a:t>e a quelli il cui territorio è compreso, in tutto o in parte, entro i confini di un parco naturale regionale </a:t>
            </a:r>
            <a:r>
              <a:rPr lang="it-IT" sz="2800" b="1" u="sng" dirty="0" smtClean="0">
                <a:solidFill>
                  <a:srgbClr val="C00000"/>
                </a:solidFill>
              </a:rPr>
              <a:t>è, nell'ordine, attribuita priorità nella concessione di finanziamenti statali e regionali richiesti per la realizzazione</a:t>
            </a:r>
            <a:r>
              <a:rPr lang="it-IT" sz="2800" dirty="0" smtClean="0"/>
              <a:t>, </a:t>
            </a:r>
            <a:r>
              <a:rPr lang="it-IT" sz="2000" dirty="0" smtClean="0"/>
              <a:t>sul territorio compreso entro i confini del parco stesso, </a:t>
            </a:r>
            <a:r>
              <a:rPr lang="it-IT" sz="2800" b="1" u="sng" dirty="0" smtClean="0">
                <a:solidFill>
                  <a:srgbClr val="C00000"/>
                </a:solidFill>
              </a:rPr>
              <a:t>dei seguenti interventi, impianti ed opere </a:t>
            </a:r>
            <a:r>
              <a:rPr lang="it-IT" sz="2000" dirty="0" smtClean="0"/>
              <a:t>previsti nel piano per il parco di cui, rispettivamente agli articoli 12 e 25: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 N.B. </a:t>
            </a:r>
            <a:r>
              <a:rPr lang="it-IT" sz="2800" b="1" dirty="0" smtClean="0"/>
              <a:t>Il medesimo ordine di priorità di cui al comma 1 è attribuito ai </a:t>
            </a:r>
            <a:r>
              <a:rPr lang="it-IT" sz="2800" b="1" u="sng" dirty="0" smtClean="0">
                <a:solidFill>
                  <a:srgbClr val="C00000"/>
                </a:solidFill>
              </a:rPr>
              <a:t>privati, singoli o associati, </a:t>
            </a:r>
            <a:r>
              <a:rPr lang="it-IT" sz="2800" b="1" u="sng" dirty="0" smtClean="0"/>
              <a:t>che intendano realizzare iniziative produttive o di servizio compatibili con le finalità istitutive del parco nazionale o naturale regionale</a:t>
            </a:r>
            <a:r>
              <a:rPr lang="it-IT" sz="2800" b="1" dirty="0" smtClean="0">
                <a:solidFill>
                  <a:srgbClr val="C00000"/>
                </a:solidFill>
              </a:rPr>
              <a:t>.</a:t>
            </a:r>
          </a:p>
          <a:p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955203"/>
          </a:xfrm>
          <a:prstGeom prst="rect">
            <a:avLst/>
          </a:prstGeom>
          <a:solidFill>
            <a:srgbClr val="FF9900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MISURE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DI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 INCENTIVAZIONE: </a:t>
            </a:r>
            <a:r>
              <a:rPr lang="it-IT" sz="2800" b="1" u="sng" dirty="0" smtClean="0">
                <a:solidFill>
                  <a:schemeClr val="accent1">
                    <a:lumMod val="50000"/>
                  </a:schemeClr>
                </a:solidFill>
              </a:rPr>
              <a:t>FINANZIAMENTI per:</a:t>
            </a:r>
          </a:p>
          <a:p>
            <a:pPr marL="457200" indent="-457200"/>
            <a:endParaRPr lang="it-IT" sz="2400" b="1" dirty="0" smtClean="0"/>
          </a:p>
          <a:p>
            <a:pPr marL="457200" indent="-457200"/>
            <a:r>
              <a:rPr lang="it-IT" sz="2400" b="1" dirty="0" smtClean="0"/>
              <a:t>A) </a:t>
            </a:r>
            <a:r>
              <a:rPr lang="it-IT" sz="2400" b="1" dirty="0" smtClean="0">
                <a:solidFill>
                  <a:srgbClr val="FFFF00"/>
                </a:solidFill>
              </a:rPr>
              <a:t>RESTAURO DEI CENTRI STORICI ED EDIFICI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PARTICOLARE VALORE STORICO E CULTURALE;</a:t>
            </a:r>
          </a:p>
          <a:p>
            <a:pPr marL="457200" indent="-457200">
              <a:buAutoNum type="alphaLcParenR"/>
            </a:pPr>
            <a:endParaRPr lang="it-IT" sz="2400" b="1" dirty="0" smtClean="0"/>
          </a:p>
          <a:p>
            <a:pPr marL="457200" indent="-457200"/>
            <a:r>
              <a:rPr lang="it-IT" sz="2400" b="1" dirty="0" smtClean="0"/>
              <a:t>b) </a:t>
            </a:r>
            <a:r>
              <a:rPr lang="it-IT" sz="2400" b="1" dirty="0" smtClean="0">
                <a:solidFill>
                  <a:srgbClr val="FFFF00"/>
                </a:solidFill>
              </a:rPr>
              <a:t>RECUPERO DEI NUCLEI ABITATI RURALI;</a:t>
            </a:r>
          </a:p>
          <a:p>
            <a:pPr marL="457200" indent="-457200"/>
            <a:endParaRPr lang="it-IT" sz="2400" b="1" dirty="0" smtClean="0"/>
          </a:p>
          <a:p>
            <a:pPr marL="457200" indent="-457200"/>
            <a:r>
              <a:rPr lang="it-IT" sz="2400" b="1" dirty="0" smtClean="0"/>
              <a:t>c) </a:t>
            </a:r>
            <a:r>
              <a:rPr lang="it-IT" sz="2400" b="1" dirty="0" smtClean="0">
                <a:solidFill>
                  <a:srgbClr val="FFFF00"/>
                </a:solidFill>
              </a:rPr>
              <a:t>OPERE IGIENICHE ED IDROPOTABILI E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RISANAMENTO DELL'ACQUA, DELL'ARIA E DEL SUOLO</a:t>
            </a:r>
          </a:p>
          <a:p>
            <a:pPr marL="457200" indent="-457200"/>
            <a:endParaRPr lang="it-IT" sz="2400" b="1" dirty="0" smtClean="0"/>
          </a:p>
          <a:p>
            <a:pPr marL="457200" indent="-457200"/>
            <a:r>
              <a:rPr lang="it-IT" sz="2400" b="1" dirty="0" smtClean="0"/>
              <a:t>d) </a:t>
            </a:r>
            <a:r>
              <a:rPr lang="it-IT" sz="2400" b="1" dirty="0" smtClean="0">
                <a:solidFill>
                  <a:srgbClr val="FFFF00"/>
                </a:solidFill>
              </a:rPr>
              <a:t>OPERE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CONSERVAZIONE E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RESTAURO AMBIENTALE DEL TERRITORIO, </a:t>
            </a:r>
            <a:r>
              <a:rPr lang="it-IT" sz="2400" b="1" dirty="0" err="1" smtClean="0">
                <a:solidFill>
                  <a:srgbClr val="FFFF00"/>
                </a:solidFill>
              </a:rPr>
              <a:t>IVI</a:t>
            </a:r>
            <a:r>
              <a:rPr lang="it-IT" sz="2400" b="1" dirty="0" smtClean="0">
                <a:solidFill>
                  <a:srgbClr val="FFFF00"/>
                </a:solidFill>
              </a:rPr>
              <a:t> COMPRESE LE ATTIVITÀ AGRICOLE E FORESTALI;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pic>
        <p:nvPicPr>
          <p:cNvPr id="3" name="Immagine 2" descr="terremoto-emilia-scosse-ovest1-300x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229200"/>
            <a:ext cx="2232247" cy="1406314"/>
          </a:xfrm>
          <a:prstGeom prst="rect">
            <a:avLst/>
          </a:prstGeom>
        </p:spPr>
      </p:pic>
      <p:pic>
        <p:nvPicPr>
          <p:cNvPr id="4" name="Immagine 3" descr="tartufaia-8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157193"/>
            <a:ext cx="2880320" cy="1507426"/>
          </a:xfrm>
          <a:prstGeom prst="rect">
            <a:avLst/>
          </a:prstGeom>
        </p:spPr>
      </p:pic>
      <p:pic>
        <p:nvPicPr>
          <p:cNvPr id="7" name="Immagine 6" descr="abbandonati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229200"/>
            <a:ext cx="1944216" cy="1465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32656"/>
            <a:ext cx="9144001" cy="3785652"/>
          </a:xfrm>
          <a:prstGeom prst="rect">
            <a:avLst/>
          </a:prstGeom>
          <a:solidFill>
            <a:srgbClr val="FF9900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e) </a:t>
            </a:r>
            <a:r>
              <a:rPr lang="it-IT" sz="2400" b="1" dirty="0" smtClean="0">
                <a:solidFill>
                  <a:srgbClr val="FFFF00"/>
                </a:solidFill>
              </a:rPr>
              <a:t>ATTIVITÀ CULTURALI NEI CAMPI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INTERESSE DEL PARCO;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 smtClean="0"/>
          </a:p>
          <a:p>
            <a:r>
              <a:rPr lang="it-IT" sz="2400" b="1" dirty="0" smtClean="0"/>
              <a:t>f) </a:t>
            </a:r>
            <a:r>
              <a:rPr lang="it-IT" sz="2400" b="1" dirty="0" smtClean="0">
                <a:solidFill>
                  <a:srgbClr val="FFFF00"/>
                </a:solidFill>
              </a:rPr>
              <a:t>AGRITURISMO;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 smtClean="0"/>
          </a:p>
          <a:p>
            <a:r>
              <a:rPr lang="it-IT" sz="2400" b="1" dirty="0" smtClean="0"/>
              <a:t>g) </a:t>
            </a:r>
            <a:r>
              <a:rPr lang="it-IT" sz="2400" b="1" dirty="0" smtClean="0">
                <a:solidFill>
                  <a:srgbClr val="FFFF00"/>
                </a:solidFill>
              </a:rPr>
              <a:t>ATTIVITÀ SPORTIVE COMPATIBILI;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b="1" dirty="0" smtClean="0">
              <a:solidFill>
                <a:srgbClr val="C00000"/>
              </a:solidFill>
            </a:endParaRPr>
          </a:p>
          <a:p>
            <a:r>
              <a:rPr lang="it-IT" sz="2400" b="1" dirty="0" smtClean="0"/>
              <a:t>h) </a:t>
            </a:r>
            <a:r>
              <a:rPr lang="it-IT" sz="2400" b="1" dirty="0" smtClean="0">
                <a:solidFill>
                  <a:srgbClr val="FFFF00"/>
                </a:solidFill>
              </a:rPr>
              <a:t>STRUTTURE PER LA UTILIZZAZIONE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FONTI ENERGETICHE A BASSO IMPATTO AMBIENTALE QUALI IL METANO E ALTRI GAS COMBUSTIBILI NONCHÉ INTERVENTI VOLTI A FAVORIRE L'USO </a:t>
            </a:r>
            <a:r>
              <a:rPr lang="it-IT" sz="2400" b="1" dirty="0" err="1" smtClean="0">
                <a:solidFill>
                  <a:srgbClr val="FFFF00"/>
                </a:solidFill>
              </a:rPr>
              <a:t>DI</a:t>
            </a:r>
            <a:r>
              <a:rPr lang="it-IT" sz="2400" b="1" dirty="0" smtClean="0">
                <a:solidFill>
                  <a:srgbClr val="FFFF00"/>
                </a:solidFill>
              </a:rPr>
              <a:t> ENERGIE RINNOVABILI</a:t>
            </a:r>
            <a:r>
              <a:rPr lang="it-IT" b="1" dirty="0" smtClean="0">
                <a:solidFill>
                  <a:srgbClr val="FFFF00"/>
                </a:solidFill>
              </a:rPr>
              <a:t>.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940152" y="0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C00000"/>
                </a:solidFill>
              </a:rPr>
              <a:t>segue FINANZIAMENTI PREVISTI</a:t>
            </a:r>
            <a:endParaRPr lang="it-IT" sz="1400" b="1" i="1" dirty="0">
              <a:solidFill>
                <a:srgbClr val="C00000"/>
              </a:solidFill>
            </a:endParaRPr>
          </a:p>
        </p:txBody>
      </p:sp>
      <p:pic>
        <p:nvPicPr>
          <p:cNvPr id="6" name="Immagine 5" descr="agriturismoatlantidephototravelgetty-5aaae396c0647100360dca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4257955"/>
            <a:ext cx="3672408" cy="2478875"/>
          </a:xfrm>
          <a:prstGeom prst="rect">
            <a:avLst/>
          </a:prstGeom>
        </p:spPr>
      </p:pic>
      <p:pic>
        <p:nvPicPr>
          <p:cNvPr id="7" name="Immagine 6" descr="cispolate1-750x5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1726657" cy="1296144"/>
          </a:xfrm>
          <a:prstGeom prst="rect">
            <a:avLst/>
          </a:prstGeom>
        </p:spPr>
      </p:pic>
      <p:pic>
        <p:nvPicPr>
          <p:cNvPr id="8" name="Immagine 7" descr="foto_even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124744"/>
            <a:ext cx="1944216" cy="1296144"/>
          </a:xfrm>
          <a:prstGeom prst="rect">
            <a:avLst/>
          </a:prstGeom>
        </p:spPr>
      </p:pic>
      <p:pic>
        <p:nvPicPr>
          <p:cNvPr id="9" name="Immagine 8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293096"/>
            <a:ext cx="3672408" cy="244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ENTE PARCO</a:t>
            </a:r>
          </a:p>
          <a:p>
            <a:r>
              <a:rPr lang="it-IT" sz="2000" dirty="0" smtClean="0"/>
              <a:t>L’ENTE PARCO ha personalità di diritto pubblico, ha sede nel territorio del Parco ed è posto sotto la sorveglianza del Ministro dell’Ambiente.</a:t>
            </a:r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ORGANI DELL’ENTE PARCO:</a:t>
            </a:r>
          </a:p>
          <a:p>
            <a:r>
              <a:rPr lang="it-IT" sz="2000" b="1" dirty="0" smtClean="0"/>
              <a:t>PRESIDENTE</a:t>
            </a:r>
            <a:r>
              <a:rPr lang="it-IT" sz="2000" dirty="0" smtClean="0"/>
              <a:t>, nominato dal Ministro dell’Ambiente (d’intesa con il Presidenti delle Regione)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CONSIGLIO DIRETTIVO</a:t>
            </a:r>
            <a:r>
              <a:rPr lang="it-IT" sz="2000" dirty="0" smtClean="0"/>
              <a:t>, Presidente+12 componenti nominati dal Ministro dell’Ambiente (sentite le Regioni interessate e scelti tra persone qualificate o componenti della Comunità) secondo le modalità di cui all’art. 12 comma 4</a:t>
            </a:r>
          </a:p>
          <a:p>
            <a:r>
              <a:rPr lang="it-IT" sz="2000" b="1" dirty="0" smtClean="0"/>
              <a:t>GIUNTA ESECUTIVA</a:t>
            </a:r>
            <a:endParaRPr lang="it-IT" sz="2000" dirty="0" smtClean="0"/>
          </a:p>
          <a:p>
            <a:r>
              <a:rPr lang="it-IT" sz="2000" b="1" dirty="0" smtClean="0"/>
              <a:t>COLLEGIO REVISORE DEI CONTI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COMUNITA’ DEL PARCO,</a:t>
            </a:r>
            <a:r>
              <a:rPr lang="it-IT" sz="2000" dirty="0" smtClean="0"/>
              <a:t>   organo consultivo e propositivo dell'Ente parco, è costituita dai presidenti delle regioni e delle province, dai sindaci dei comuni e dai presidenti delle comunità montane nei cui territori sono ricomprese le aree del parco. Elegge al suo interno un Presidente ed un vice Presidente. </a:t>
            </a:r>
            <a:endParaRPr lang="it-IT" sz="2000" b="1" dirty="0" smtClean="0"/>
          </a:p>
          <a:p>
            <a:endParaRPr lang="it-IT" sz="2000" dirty="0" smtClean="0"/>
          </a:p>
          <a:p>
            <a:r>
              <a:rPr lang="it-IT" sz="2800" b="1" dirty="0" smtClean="0"/>
              <a:t>Gli organi dell'Ente parco durano in carica cinque anni ed i membri possono essere confermati una sola volta.</a:t>
            </a:r>
            <a:endParaRPr lang="it-IT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188640"/>
            <a:ext cx="8136904" cy="6247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4000" dirty="0" smtClean="0"/>
          </a:p>
          <a:p>
            <a:pPr algn="ctr"/>
            <a:r>
              <a:rPr lang="it-IT" sz="4000" dirty="0" smtClean="0"/>
              <a:t>Gli </a:t>
            </a:r>
            <a:r>
              <a:rPr lang="it-IT" sz="4000" b="1" dirty="0" smtClean="0"/>
              <a:t>strumenti di gestione </a:t>
            </a:r>
            <a:r>
              <a:rPr lang="it-IT" sz="4000" dirty="0" smtClean="0"/>
              <a:t>sono: il </a:t>
            </a:r>
            <a:r>
              <a:rPr lang="it-IT" sz="4000" b="1" dirty="0" smtClean="0">
                <a:solidFill>
                  <a:srgbClr val="C00000"/>
                </a:solidFill>
              </a:rPr>
              <a:t>REGOLAMENTO DEL PARCO</a:t>
            </a:r>
            <a:r>
              <a:rPr lang="it-IT" sz="4000" dirty="0" smtClean="0"/>
              <a:t>,</a:t>
            </a:r>
            <a:r>
              <a:rPr lang="it-IT" sz="4000" b="1" dirty="0" smtClean="0"/>
              <a:t> </a:t>
            </a:r>
          </a:p>
          <a:p>
            <a:pPr algn="ctr"/>
            <a:r>
              <a:rPr lang="it-IT" sz="4000" dirty="0" smtClean="0"/>
              <a:t>il </a:t>
            </a:r>
            <a:r>
              <a:rPr lang="it-IT" sz="4000" b="1" dirty="0" smtClean="0">
                <a:solidFill>
                  <a:srgbClr val="C00000"/>
                </a:solidFill>
              </a:rPr>
              <a:t>PIANO DEL PARCO</a:t>
            </a:r>
            <a:r>
              <a:rPr lang="it-IT" sz="4000" dirty="0" smtClean="0"/>
              <a:t>, </a:t>
            </a:r>
          </a:p>
          <a:p>
            <a:pPr algn="ctr"/>
            <a:r>
              <a:rPr lang="it-IT" sz="4000" dirty="0" smtClean="0"/>
              <a:t>il</a:t>
            </a:r>
            <a:r>
              <a:rPr lang="it-IT" sz="4000" b="1" dirty="0" smtClean="0"/>
              <a:t> </a:t>
            </a:r>
            <a:r>
              <a:rPr lang="it-IT" sz="4000" b="1" dirty="0" smtClean="0">
                <a:solidFill>
                  <a:srgbClr val="C00000"/>
                </a:solidFill>
              </a:rPr>
              <a:t>NULLA OSTA </a:t>
            </a:r>
            <a:r>
              <a:rPr lang="it-IT" sz="4000" dirty="0" smtClean="0"/>
              <a:t>(provvedimento autorizzativo necessario per qualsiasi opera all’interno del parco) e </a:t>
            </a:r>
          </a:p>
          <a:p>
            <a:pPr algn="ctr"/>
            <a:r>
              <a:rPr lang="it-IT" sz="4000" dirty="0" smtClean="0"/>
              <a:t>il </a:t>
            </a:r>
            <a:r>
              <a:rPr lang="it-IT" sz="4000" b="1" dirty="0" smtClean="0">
                <a:solidFill>
                  <a:srgbClr val="C00000"/>
                </a:solidFill>
              </a:rPr>
              <a:t>PIANO PLURIENNALE ECONOMICO E SOCIALE </a:t>
            </a:r>
            <a:r>
              <a:rPr lang="it-IT" sz="4000" dirty="0" smtClean="0"/>
              <a:t>per la promozione delle attività compatibili.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Strumenti di gestione: REGOLAMENTO DEL PARCO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404664"/>
            <a:ext cx="91440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DISCIPLINA L’ESERCIZIO DELLE ATTIVITÀ CONSENTITE ENTRO IL TERRITORIO DEL PARCO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</a:rPr>
              <a:t>ED È ADOTTATO DALL'ENTE PARCO, </a:t>
            </a:r>
            <a:r>
              <a:rPr lang="it-IT" b="1" dirty="0" smtClean="0"/>
              <a:t>ossia: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1268760"/>
            <a:ext cx="9144001" cy="598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a) </a:t>
            </a:r>
            <a:r>
              <a:rPr lang="it-IT" sz="2400" b="1" dirty="0" smtClean="0">
                <a:solidFill>
                  <a:srgbClr val="C00000"/>
                </a:solidFill>
              </a:rPr>
              <a:t>la tipologia e le modalità di </a:t>
            </a:r>
            <a:r>
              <a:rPr lang="it-IT" sz="2400" b="1" dirty="0" smtClean="0"/>
              <a:t>COSTRUZIONE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OPERE E MANUFATTI</a:t>
            </a:r>
            <a:r>
              <a:rPr lang="it-IT" sz="2400" b="1" dirty="0" smtClean="0">
                <a:solidFill>
                  <a:srgbClr val="C00000"/>
                </a:solidFill>
              </a:rPr>
              <a:t/>
            </a:r>
            <a:br>
              <a:rPr lang="it-IT" sz="2400" b="1" dirty="0" smtClean="0">
                <a:solidFill>
                  <a:srgbClr val="C00000"/>
                </a:solidFill>
              </a:rPr>
            </a:br>
            <a:r>
              <a:rPr lang="it-IT" sz="2400" b="1" dirty="0" smtClean="0"/>
              <a:t>b) </a:t>
            </a:r>
            <a:r>
              <a:rPr lang="it-IT" sz="2400" b="1" dirty="0" smtClean="0">
                <a:solidFill>
                  <a:srgbClr val="C00000"/>
                </a:solidFill>
              </a:rPr>
              <a:t>lo svolgimento delle </a:t>
            </a:r>
            <a:r>
              <a:rPr lang="it-IT" sz="2400" b="1" dirty="0" smtClean="0"/>
              <a:t>ATTIVITÀ ARTIGIANALI, COMMERCIALI,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SERVIZIO E AGRO-SILVO-PASTORALI</a:t>
            </a:r>
            <a:r>
              <a:rPr lang="it-IT" sz="2400" b="1" dirty="0" smtClean="0">
                <a:solidFill>
                  <a:srgbClr val="C00000"/>
                </a:solidFill>
              </a:rPr>
              <a:t>;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c) </a:t>
            </a:r>
            <a:r>
              <a:rPr lang="it-IT" sz="2400" b="1" dirty="0" smtClean="0">
                <a:solidFill>
                  <a:srgbClr val="C00000"/>
                </a:solidFill>
              </a:rPr>
              <a:t>il soggiorno e la circolazione del pubblico con qualsiasi mezzo di trasporto;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d) </a:t>
            </a:r>
            <a:r>
              <a:rPr lang="it-IT" sz="2400" b="1" dirty="0" smtClean="0">
                <a:solidFill>
                  <a:srgbClr val="C00000"/>
                </a:solidFill>
              </a:rPr>
              <a:t>lo svolgimento di </a:t>
            </a:r>
            <a:r>
              <a:rPr lang="it-IT" sz="2400" b="1" dirty="0" smtClean="0"/>
              <a:t>ATTIVITÀ SPORTIVE, RICREATIVE ED EDUCATIVE</a:t>
            </a:r>
            <a:r>
              <a:rPr lang="it-IT" sz="2400" b="1" dirty="0" smtClean="0">
                <a:solidFill>
                  <a:srgbClr val="006C31"/>
                </a:solidFill>
              </a:rPr>
              <a:t>;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e)</a:t>
            </a:r>
            <a:r>
              <a:rPr lang="it-IT" sz="2400" b="1" dirty="0" smtClean="0">
                <a:solidFill>
                  <a:srgbClr val="C00000"/>
                </a:solidFill>
              </a:rPr>
              <a:t> lo svolgimento di attività di ricerca scientifica e biosanitaria;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f) </a:t>
            </a:r>
            <a:r>
              <a:rPr lang="it-IT" sz="2400" b="1" dirty="0" smtClean="0">
                <a:solidFill>
                  <a:srgbClr val="C00000"/>
                </a:solidFill>
              </a:rPr>
              <a:t>i limiti alle emissioni sonore, luminose o di altro genere, nell'ambito della legislazione in materia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g) </a:t>
            </a:r>
            <a:r>
              <a:rPr lang="it-IT" sz="2400" b="1" dirty="0" smtClean="0">
                <a:solidFill>
                  <a:srgbClr val="C00000"/>
                </a:solidFill>
              </a:rPr>
              <a:t>lo svolgimento delle </a:t>
            </a:r>
            <a:r>
              <a:rPr lang="it-IT" sz="2400" b="1" dirty="0" smtClean="0"/>
              <a:t>ATTIVITÀ DA AFFIDARE A INTERVENTI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OCCUPAZIONE GIOVANILE,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VOLONTARIATO</a:t>
            </a:r>
            <a:r>
              <a:rPr lang="it-IT" sz="2400" b="1" dirty="0" smtClean="0">
                <a:solidFill>
                  <a:srgbClr val="C00000"/>
                </a:solidFill>
              </a:rPr>
              <a:t>, con particolare riferimento alle comunità terapeutiche, e al servizio civile alternativo;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h) </a:t>
            </a:r>
            <a:r>
              <a:rPr lang="it-IT" sz="2400" b="1" dirty="0" smtClean="0">
                <a:solidFill>
                  <a:srgbClr val="C00000"/>
                </a:solidFill>
              </a:rPr>
              <a:t>l'accessibilità nel territorio del parco attraverso </a:t>
            </a:r>
            <a:r>
              <a:rPr lang="it-IT" sz="2400" b="1" dirty="0" smtClean="0"/>
              <a:t>PERCORSI E STRUTTURE IDONEE PER DISABILI, PORTATORI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HANDICAP E ANZIANI.</a:t>
            </a:r>
            <a:endParaRPr lang="it-IT" sz="2400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0"/>
            <a:ext cx="9144000" cy="6740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Nei parchi sono vietate le attività e le opere che possono compromettere la salvaguardia del paesaggio e degli ambienti naturali tutelati con particolare riguardo alla flora e alla fauna protette e ai rispettivi habitat. In particolare sono vietati:</a:t>
            </a:r>
            <a:br>
              <a:rPr lang="it-IT" dirty="0" smtClean="0"/>
            </a:br>
            <a:r>
              <a:rPr lang="it-IT" b="1" dirty="0" smtClean="0"/>
              <a:t>a) </a:t>
            </a:r>
            <a:r>
              <a:rPr lang="it-IT" dirty="0" smtClean="0">
                <a:solidFill>
                  <a:srgbClr val="C00000"/>
                </a:solidFill>
              </a:rPr>
              <a:t>la cattura, l'uccisione, il danneggiamento, il disturbo delle specie animali; la raccolta ed il danneggiamento delle specie vegetali, salvo nei territori in cui sono consentite le attività agro-silvo-pastorali, non ché l'introduzione di specie estranee, vegetali o animali, che possano alterare l'equilibrio naturale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b) </a:t>
            </a:r>
            <a:r>
              <a:rPr lang="it-IT" dirty="0" smtClean="0">
                <a:solidFill>
                  <a:srgbClr val="C00000"/>
                </a:solidFill>
              </a:rPr>
              <a:t>l'apertura e l'esercizio di cave, di miniere e di discariche, nonché l'asportazione di minerali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c) la modificazione del regime delle acque;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d) </a:t>
            </a:r>
            <a:r>
              <a:rPr lang="it-IT" dirty="0" smtClean="0">
                <a:solidFill>
                  <a:srgbClr val="C00000"/>
                </a:solidFill>
              </a:rPr>
              <a:t>lo svolgimento di attività pubblicitarie al di fuori dei centri urbani, non autorizzate dall'Ente parco;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e) </a:t>
            </a:r>
            <a:r>
              <a:rPr lang="it-IT" dirty="0" smtClean="0">
                <a:solidFill>
                  <a:srgbClr val="C00000"/>
                </a:solidFill>
              </a:rPr>
              <a:t>l'introduzione e l'impiego di qualsiasi mezzo di distruzione o di alte razione dei cicli </a:t>
            </a:r>
            <a:r>
              <a:rPr lang="it-IT" dirty="0" err="1" smtClean="0">
                <a:solidFill>
                  <a:srgbClr val="C00000"/>
                </a:solidFill>
              </a:rPr>
              <a:t>biogeochimici</a:t>
            </a:r>
            <a:r>
              <a:rPr lang="it-IT" dirty="0" smtClean="0">
                <a:solidFill>
                  <a:srgbClr val="C00000"/>
                </a:solidFill>
              </a:rPr>
              <a:t>;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f) </a:t>
            </a:r>
            <a:r>
              <a:rPr lang="it-IT" dirty="0" smtClean="0">
                <a:solidFill>
                  <a:srgbClr val="C00000"/>
                </a:solidFill>
              </a:rPr>
              <a:t>l'introduzione, da parte di privati, di armi, esplosivi e qualsiasi mezzo distruttivo o di cattura, se non autorizzati;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g) </a:t>
            </a:r>
            <a:r>
              <a:rPr lang="it-IT" dirty="0" smtClean="0">
                <a:solidFill>
                  <a:srgbClr val="C00000"/>
                </a:solidFill>
              </a:rPr>
              <a:t>l'uso di fuochi all'aperto;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b="1" dirty="0" smtClean="0"/>
              <a:t>h) </a:t>
            </a:r>
            <a:r>
              <a:rPr lang="it-IT" dirty="0" smtClean="0">
                <a:solidFill>
                  <a:srgbClr val="C00000"/>
                </a:solidFill>
              </a:rPr>
              <a:t>il sorvolo di velivoli non autorizzati, salvo quanto definito dalle leggi sulla disciplina del volo.</a:t>
            </a:r>
          </a:p>
          <a:p>
            <a:endParaRPr lang="it-IT" dirty="0" smtClean="0"/>
          </a:p>
          <a:p>
            <a:pPr algn="ctr"/>
            <a:r>
              <a:rPr lang="it-IT" b="1" dirty="0" smtClean="0"/>
              <a:t> Restano salvi i diritti reali e gli usi civici delle collettività locali, che sono esercitati secondo le consuetudini locali. Eventuali diritti esclusi vi di caccia delle collettività locali o altri usi civici di prelievi faunistici sono liquidati dal competente commissario per la liquidazione degli usi civici ad istanza dell'Ente parco.</a:t>
            </a:r>
            <a:endParaRPr lang="it-IT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Regolamento: divieti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Strumenti di gestione: il NULLA OSTA</a:t>
            </a:r>
            <a:endParaRPr lang="it-IT" sz="2800" dirty="0" smtClean="0"/>
          </a:p>
          <a:p>
            <a:pPr algn="ctr"/>
            <a:r>
              <a:rPr lang="it-IT" sz="2800" dirty="0" smtClean="0">
                <a:solidFill>
                  <a:srgbClr val="C00000"/>
                </a:solidFill>
              </a:rPr>
              <a:t> Il rilascio di concessioni o autorizzazioni relative ad interventi, impianti ed opere all'interno del parco è sottoposto al preventivo </a:t>
            </a:r>
            <a:r>
              <a:rPr lang="it-IT" sz="2800" b="1" dirty="0" smtClean="0">
                <a:solidFill>
                  <a:srgbClr val="C00000"/>
                </a:solidFill>
              </a:rPr>
              <a:t>NULLA OSTA </a:t>
            </a:r>
            <a:r>
              <a:rPr lang="it-IT" sz="2800" dirty="0" smtClean="0">
                <a:solidFill>
                  <a:srgbClr val="C00000"/>
                </a:solidFill>
              </a:rPr>
              <a:t>dell'Ente parco. </a:t>
            </a:r>
            <a:endParaRPr lang="it-IT" sz="2800" dirty="0">
              <a:solidFill>
                <a:srgbClr val="C00000"/>
              </a:solidFill>
            </a:endParaRPr>
          </a:p>
        </p:txBody>
      </p:sp>
      <p:pic>
        <p:nvPicPr>
          <p:cNvPr id="3" name="Immagine 2" descr="hotel-holida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4373605" cy="3276228"/>
          </a:xfrm>
          <a:prstGeom prst="rect">
            <a:avLst/>
          </a:prstGeom>
        </p:spPr>
      </p:pic>
      <p:pic>
        <p:nvPicPr>
          <p:cNvPr id="4" name="Immagine 3" descr="i-giovani-che-studiano-in-canoa-kayak-su-llyn-padarn-lake-nel-parco-nazionale-di-snowdonia-llanberis-gwynedd-north-wales-uk-bwpy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6463" y="1844824"/>
            <a:ext cx="421050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60648"/>
            <a:ext cx="8640960" cy="62646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ACQUISTI, ESPROPRIAZIONI ED INDENNIZZI DELL’ENTE PARCO</a:t>
            </a:r>
          </a:p>
          <a:p>
            <a:pPr algn="ctr"/>
            <a:r>
              <a:rPr lang="it-IT" dirty="0" smtClean="0"/>
              <a:t> </a:t>
            </a:r>
          </a:p>
          <a:p>
            <a:pPr algn="ctr"/>
            <a:r>
              <a:rPr lang="it-IT" sz="2800" b="1" dirty="0" smtClean="0"/>
              <a:t>L'ENTE PARCO PUÒ PRENDERE IN LOCAZIONE IMMOBILI COMPRESI NEL PARCO O ACQUISIRLI, ANCHE MEDIANTE ESPROPRIAZIONE O ESERCIZIO DEL DIRITTO </a:t>
            </a:r>
            <a:r>
              <a:rPr lang="it-IT" sz="2800" b="1" dirty="0" err="1" smtClean="0"/>
              <a:t>DI</a:t>
            </a:r>
            <a:r>
              <a:rPr lang="it-IT" sz="2800" b="1" dirty="0" smtClean="0"/>
              <a:t> PRELAZIONE-</a:t>
            </a:r>
          </a:p>
          <a:p>
            <a:pPr algn="ctr"/>
            <a:endParaRPr lang="it-IT" sz="2800" b="1" dirty="0" smtClean="0"/>
          </a:p>
          <a:p>
            <a:pPr algn="ctr"/>
            <a:r>
              <a:rPr lang="it-IT" sz="2800" b="1" dirty="0" smtClean="0"/>
              <a:t> I VINCOLI DERIVANTI DAL PIANO ALLE ATTIVITÀ AGRO-SILVO-PASTORALI POSSONO ESSERE INDENNIZZATI SULLA BASE </a:t>
            </a:r>
            <a:r>
              <a:rPr lang="it-IT" sz="2800" b="1" dirty="0" err="1" smtClean="0"/>
              <a:t>DI</a:t>
            </a:r>
            <a:r>
              <a:rPr lang="it-IT" sz="2800" b="1" dirty="0" smtClean="0"/>
              <a:t> PRINCIPI EQUITATIVI.</a:t>
            </a:r>
          </a:p>
          <a:p>
            <a:pPr algn="ctr"/>
            <a:endParaRPr lang="it-IT" sz="2800" b="1" dirty="0" smtClean="0"/>
          </a:p>
          <a:p>
            <a:pPr algn="ctr"/>
            <a:r>
              <a:rPr lang="it-IT" sz="2800" b="1" dirty="0" smtClean="0"/>
              <a:t>L'ENTE PARCO È TENUTO AD INDENNIZZARE I DANNI PROVOCATI DALLA FAUNA SELVATICA DEL PARCO</a:t>
            </a:r>
            <a:r>
              <a:rPr lang="it-IT" b="1" dirty="0" smtClean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LA LEGGE QUADRO SULLE AREE PROTETTE  E’ LA L. 394/91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solidFill>
                  <a:srgbClr val="C00000"/>
                </a:solidFill>
              </a:rPr>
              <a:t>LE FINALITA’:</a:t>
            </a:r>
          </a:p>
          <a:p>
            <a:pPr algn="ctr"/>
            <a:r>
              <a:rPr lang="it-IT" dirty="0" smtClean="0"/>
              <a:t> </a:t>
            </a:r>
            <a:r>
              <a:rPr lang="it-IT" dirty="0" smtClean="0">
                <a:solidFill>
                  <a:srgbClr val="C00000"/>
                </a:solidFill>
              </a:rPr>
              <a:t>in attuazione degli articoli 9 e 32 della Costituzione e nel rispetto degli accordi internazionali, la sono quelle di</a:t>
            </a:r>
          </a:p>
          <a:p>
            <a:pPr algn="ctr"/>
            <a:r>
              <a:rPr lang="it-IT" b="1" dirty="0" smtClean="0"/>
              <a:t>GARANTIRE E PROMUOVERE</a:t>
            </a:r>
          </a:p>
          <a:p>
            <a:pPr algn="ctr"/>
            <a:r>
              <a:rPr lang="it-IT" b="1" dirty="0" smtClean="0"/>
              <a:t>LA</a:t>
            </a:r>
            <a:r>
              <a:rPr lang="it-IT" dirty="0" smtClean="0"/>
              <a:t> </a:t>
            </a:r>
            <a:r>
              <a:rPr lang="it-IT" b="1" dirty="0" smtClean="0"/>
              <a:t>CONSERVAZIONE E LA VALORIZZAZIONE</a:t>
            </a:r>
            <a:r>
              <a:rPr lang="it-IT" dirty="0" smtClean="0"/>
              <a:t> </a:t>
            </a:r>
            <a:r>
              <a:rPr lang="it-IT" b="1" dirty="0" smtClean="0"/>
              <a:t>DEL PATRIMONIO NATURALE DEL PAESE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5" name="Immagine 4" descr="13466517_10208286827441405_29656768546053378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2116723"/>
            <a:ext cx="7992888" cy="44793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87624" y="4797152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PATRIMONIO NATURALE: le formazioni fisiche, geologiche, geomorfologiche e biologiche, o gruppi di esse, che hanno rilevante valore naturalistico e ambientale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a cundra 1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14096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La tutela dei valori naturali ed ambientali viene affidata ad un "PIANO", che disciplina vari contenuti (attività, servizi, sovvenzioni a privati o ad Enti locali, progetti, ecc.) attinenti alla organizzazione e alla vita del parco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3759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Strumenti di gestione:</a:t>
            </a:r>
          </a:p>
          <a:p>
            <a:r>
              <a:rPr lang="it-IT" sz="2400" b="1" dirty="0" smtClean="0">
                <a:solidFill>
                  <a:srgbClr val="FFFF00"/>
                </a:solidFill>
              </a:rPr>
              <a:t> il PIANO DEL PARCO</a:t>
            </a:r>
            <a:endParaRPr lang="it-IT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it-IT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</a:rPr>
              <a:t>A mezzo dello strumento del </a:t>
            </a:r>
            <a:r>
              <a:rPr lang="it-IT" sz="2800" b="1" dirty="0" smtClean="0">
                <a:solidFill>
                  <a:schemeClr val="accent4">
                    <a:lumMod val="50000"/>
                  </a:schemeClr>
                </a:solidFill>
              </a:rPr>
              <a:t>PIANO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chemeClr val="accent4">
                    <a:lumMod val="50000"/>
                  </a:schemeClr>
                </a:solidFill>
              </a:rPr>
              <a:t>PLURIENNALE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chemeClr val="accent4">
                    <a:lumMod val="50000"/>
                  </a:schemeClr>
                </a:solidFill>
              </a:rPr>
              <a:t>ECONOMICO E SOCIALE PER LA PROMOZIONE DELLE ATTIVITÀ COMPATIBILI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</a:rPr>
              <a:t>, la Comunità del Parco </a:t>
            </a:r>
            <a:r>
              <a:rPr lang="it-IT" sz="2800" b="1" dirty="0" smtClean="0">
                <a:solidFill>
                  <a:schemeClr val="accent4">
                    <a:lumMod val="50000"/>
                  </a:schemeClr>
                </a:solidFill>
              </a:rPr>
              <a:t>promuove le iniziative atte a favorire lo sviluppo economico e sociale delle collettività stesse 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</a:rPr>
              <a:t>eventualmente residenti all'interno del parco e nei territori adiacenti</a:t>
            </a:r>
            <a:endParaRPr lang="it-IT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Immagine 2" descr="trufa-neagra04_-_www.trufe.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3" y="3429000"/>
            <a:ext cx="3648405" cy="2736304"/>
          </a:xfrm>
          <a:prstGeom prst="rect">
            <a:avLst/>
          </a:prstGeom>
        </p:spPr>
      </p:pic>
      <p:pic>
        <p:nvPicPr>
          <p:cNvPr id="4" name="Immagine 3" descr="download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645024"/>
            <a:ext cx="1943100" cy="2352675"/>
          </a:xfrm>
          <a:prstGeom prst="rect">
            <a:avLst/>
          </a:prstGeom>
        </p:spPr>
      </p:pic>
      <p:pic>
        <p:nvPicPr>
          <p:cNvPr id="5" name="Immagine 4" descr="pecorino-vincenz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429000"/>
            <a:ext cx="2808312" cy="280831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474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Strumenti di gestione: IL PIANO PLURIENNALE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80315_130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653136"/>
            <a:ext cx="9144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La Comunità del Parco, nell’elaborare il piano pluriennale economico e sociale per la promozione delle attività compatibili, </a:t>
            </a:r>
            <a:r>
              <a:rPr lang="it-IT" sz="2800" b="1" dirty="0" smtClean="0">
                <a:solidFill>
                  <a:srgbClr val="FFFF00"/>
                </a:solidFill>
              </a:rPr>
              <a:t>INDIVIDUA I SOGGETTI CHIAMATI ALLA REALIZZAZIONE DEGLI INTERVENTI PREVISTI</a:t>
            </a:r>
            <a:r>
              <a:rPr lang="it-IT" sz="2800" dirty="0" smtClean="0">
                <a:solidFill>
                  <a:srgbClr val="FFFF00"/>
                </a:solidFill>
              </a:rPr>
              <a:t>.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ago di Scann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674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" y="260648"/>
            <a:ext cx="31318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SOVVENZIONI AI PRIVATI ED AGLI ENTI PER</a:t>
            </a:r>
          </a:p>
          <a:p>
            <a:r>
              <a:rPr lang="it-IT" sz="2400" dirty="0" smtClean="0">
                <a:solidFill>
                  <a:srgbClr val="FFFF00"/>
                </a:solidFill>
              </a:rPr>
              <a:t>IMPIANTI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rgbClr val="FFFF00"/>
                </a:solidFill>
              </a:rPr>
              <a:t> DEPURAZIONE, SERVIZI TURISTICI E NATURALISTICI, ATTIVITA’ ARTIGIANALI, AGRO-SILVO PASTORALI,  CULTURALI  E PER ALTRE ATTIVITA’, OPERE, PROGETTI UTILI ALLA CONSERVAZIONE E ALLO SVILUPPO DEL PARCO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630932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 smtClean="0"/>
              <a:t>Parco Nazionale d’Abruzzo – Lago di Scanno</a:t>
            </a:r>
            <a:endParaRPr lang="it-IT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60032" y="1196752"/>
            <a:ext cx="4032448" cy="50167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L'ENTE PARCO organizza, d'intesa con la regione o le regioni interessate, SPECIALI CORSI </a:t>
            </a:r>
            <a:r>
              <a:rPr lang="it-IT" sz="3200" b="1" dirty="0" err="1" smtClean="0"/>
              <a:t>DI</a:t>
            </a:r>
            <a:r>
              <a:rPr lang="it-IT" sz="3200" b="1" dirty="0" smtClean="0"/>
              <a:t> FORMAZIONE al termine dei quali rilascia il titolo ufficiale ed esclusivo di GUIDA DEL PARCO</a:t>
            </a:r>
            <a:r>
              <a:rPr lang="it-IT" b="1" dirty="0" smtClean="0"/>
              <a:t>.</a:t>
            </a:r>
            <a:endParaRPr lang="it-IT" b="1" dirty="0"/>
          </a:p>
        </p:txBody>
      </p:sp>
      <p:pic>
        <p:nvPicPr>
          <p:cNvPr id="3" name="Immagine 2" descr="locand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3888432" cy="2904323"/>
          </a:xfrm>
          <a:prstGeom prst="rect">
            <a:avLst/>
          </a:prstGeom>
        </p:spPr>
      </p:pic>
      <p:pic>
        <p:nvPicPr>
          <p:cNvPr id="4" name="Immagine 3" descr="PNVGRnov46314-img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73016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32040" y="476672"/>
            <a:ext cx="399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Altri atti di gestione del’Ente Parco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764704" y="33265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 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" y="0"/>
            <a:ext cx="9143999" cy="704808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it-IT" sz="2000" dirty="0" smtClean="0">
              <a:latin typeface="Adobe Heiti Std R" pitchFamily="34" charset="-128"/>
              <a:ea typeface="Adobe Heiti Std R" pitchFamily="34" charset="-128"/>
            </a:endParaRPr>
          </a:p>
          <a:p>
            <a:endParaRPr lang="it-IT" sz="2000" dirty="0" smtClean="0">
              <a:latin typeface="Adobe Heiti Std R" pitchFamily="34" charset="-128"/>
              <a:ea typeface="Adobe Heiti Std R" pitchFamily="34" charset="-128"/>
            </a:endParaRPr>
          </a:p>
          <a:p>
            <a:endParaRPr lang="it-IT" sz="2000" dirty="0" smtClean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>L'Ente parco può </a:t>
            </a:r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prendere in locazione immobili compresi nel parco o acquisirli</a:t>
            </a:r>
            <a:r>
              <a:rPr lang="it-IT" sz="2000" b="1" dirty="0" smtClean="0">
                <a:latin typeface="Adobe Heiti Std R" pitchFamily="34" charset="-128"/>
                <a:ea typeface="Adobe Heiti Std R" pitchFamily="34" charset="-128"/>
              </a:rPr>
              <a:t>, </a:t>
            </a:r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anche mediante espropriazione o esercizio del diritto di prelazione </a:t>
            </a: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endParaRPr lang="it-IT" sz="2000" b="1" dirty="0" smtClean="0">
              <a:solidFill>
                <a:srgbClr val="C00000"/>
              </a:solidFill>
              <a:latin typeface="Adobe Heiti Std R" pitchFamily="34" charset="-128"/>
              <a:ea typeface="Adobe Heiti Std R" pitchFamily="34" charset="-128"/>
            </a:endParaRPr>
          </a:p>
          <a:p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I vincoli derivanti dal piano alle attività agro-silvo-pastorali possono essere indennizzati </a:t>
            </a:r>
            <a:r>
              <a:rPr lang="it-IT" sz="1600" dirty="0" smtClean="0">
                <a:latin typeface="Adobe Heiti Std R" pitchFamily="34" charset="-128"/>
                <a:ea typeface="Adobe Heiti Std R" pitchFamily="34" charset="-128"/>
              </a:rPr>
              <a:t>sulla base di principi equitativi. I vincoli, temporanei o parziali, relativi ad attività già ritenute compatibili, possono dar luogo a compensi ed indennizzi, che tengano conto dei vantaggi e degli svantaggi derivanti dall'attività del parco. </a:t>
            </a: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endParaRPr lang="it-IT" sz="2000" dirty="0" smtClean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L'Ente parco è tenuto ad  indennizzare i danni provocati dalla fauna selvatica del parco.</a:t>
            </a: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L'Ente parco ha diritto di prelazione sul trasferimento a titolo oneroso della proprietà e di diritti reali sui terreni situati all'interno delle riserve e delle aree di cui all'articolo 12,</a:t>
            </a:r>
            <a:r>
              <a:rPr lang="it-IT" sz="2000" b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>comma 2, lettere a) e b), </a:t>
            </a:r>
            <a:r>
              <a:rPr lang="it-IT" sz="2000" b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salva la precedenza a favore di alcuni soggetti privati</a:t>
            </a: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endParaRPr lang="it-IT" sz="2000" dirty="0" smtClean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it-IT" sz="2000" dirty="0" smtClean="0"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it-IT" sz="2000" dirty="0" smtClean="0">
                <a:latin typeface="Adobe Heiti Std R" pitchFamily="34" charset="-128"/>
                <a:ea typeface="Adobe Heiti Std R" pitchFamily="34" charset="-128"/>
              </a:rPr>
            </a:br>
            <a:endParaRPr lang="it-IT" sz="20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Altri atti di gestione del’Ente Parco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620688"/>
            <a:ext cx="9144000" cy="5940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2000" b="1" dirty="0" smtClean="0"/>
          </a:p>
          <a:p>
            <a:r>
              <a:rPr lang="it-IT" sz="2000" b="1" dirty="0" smtClean="0"/>
              <a:t>1.</a:t>
            </a:r>
            <a:r>
              <a:rPr lang="it-IT" sz="2000" dirty="0" smtClean="0">
                <a:solidFill>
                  <a:srgbClr val="C00000"/>
                </a:solidFill>
              </a:rPr>
              <a:t> </a:t>
            </a:r>
            <a:r>
              <a:rPr lang="it-IT" sz="2000" b="1" dirty="0" smtClean="0">
                <a:solidFill>
                  <a:srgbClr val="0070C0"/>
                </a:solidFill>
              </a:rPr>
              <a:t>Le REGIONI, </a:t>
            </a:r>
            <a:r>
              <a:rPr lang="it-IT" sz="2000" dirty="0" smtClean="0"/>
              <a:t>d'intesa con gli organismi di gestione delle aree naturali protette e con gli enti locali interessati</a:t>
            </a:r>
            <a:r>
              <a:rPr lang="it-IT" sz="2000" b="1" dirty="0" smtClean="0"/>
              <a:t>, </a:t>
            </a:r>
            <a:r>
              <a:rPr lang="it-IT" sz="2000" b="1" dirty="0" smtClean="0">
                <a:solidFill>
                  <a:srgbClr val="0070C0"/>
                </a:solidFill>
              </a:rPr>
              <a:t>STABILISCONO PIANI E PROGRAMMI E LE EVENTUALI MISURE </a:t>
            </a:r>
            <a:r>
              <a:rPr lang="it-IT" sz="2000" b="1" dirty="0" err="1" smtClean="0">
                <a:solidFill>
                  <a:srgbClr val="0070C0"/>
                </a:solidFill>
              </a:rPr>
              <a:t>DI</a:t>
            </a:r>
            <a:r>
              <a:rPr lang="it-IT" sz="2000" b="1" dirty="0" smtClean="0">
                <a:solidFill>
                  <a:srgbClr val="0070C0"/>
                </a:solidFill>
              </a:rPr>
              <a:t> DISCIPLINA DELLA CACCIA, DELLA PESCA, DELLE ATTIVITÀ ESTRATTIVE E PER LA TUTELA DELL'AMBIENTE, RELATIVI ALLE AREE CONTIGUE ALLE AREE PROTETTE, OVE OCCORRA INTERVENIRE PER ASSICURARE LA CONSERVAZIONE DEI VALORI DELLE AREE PROTETTE STESSE.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b="1" dirty="0" smtClean="0"/>
              <a:t>2.</a:t>
            </a:r>
            <a:r>
              <a:rPr lang="it-IT" sz="2000" dirty="0" smtClean="0"/>
              <a:t> I confini delle aree contigue di cui al comma 1 sono determinati dalle regioni sul cui territorio si trova l'area naturale protetta.</a:t>
            </a:r>
            <a:br>
              <a:rPr lang="it-IT" sz="2000" dirty="0" smtClean="0"/>
            </a:br>
            <a:r>
              <a:rPr lang="it-IT" sz="2000" b="1" dirty="0" smtClean="0"/>
              <a:t>3.</a:t>
            </a:r>
            <a:r>
              <a:rPr lang="it-IT" sz="2000" dirty="0" smtClean="0"/>
              <a:t> </a:t>
            </a:r>
            <a:r>
              <a:rPr lang="it-IT" sz="2000" b="1" dirty="0" smtClean="0">
                <a:solidFill>
                  <a:srgbClr val="0070C0"/>
                </a:solidFill>
              </a:rPr>
              <a:t>ALL'INTERNO DELLE AREE CONTIGUE LE REGIONI POSSONO DISCIPLINARE L'ESERCIZIO DELLA CACCIA</a:t>
            </a:r>
            <a:r>
              <a:rPr lang="it-IT" sz="2000" b="1" dirty="0" smtClean="0"/>
              <a:t>, in deroga al terzo comma dell'articolo 15 della legge 27 dicembre 1977, n. 968, soltanto nella forma della caccia controllata, riservata ai soli residenti dei comuni dell'area naturale protetta e dell'area contigua, gestita in base al secondo comma dello stesso articolo 15 della medesima legge.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b="1" dirty="0" smtClean="0"/>
              <a:t>4.</a:t>
            </a:r>
            <a:r>
              <a:rPr lang="it-IT" sz="2000" dirty="0" smtClean="0"/>
              <a:t> </a:t>
            </a:r>
            <a:r>
              <a:rPr lang="it-IT" sz="2000" b="1" dirty="0" smtClean="0">
                <a:solidFill>
                  <a:srgbClr val="0070C0"/>
                </a:solidFill>
              </a:rPr>
              <a:t>L'ORGANISMO </a:t>
            </a:r>
            <a:r>
              <a:rPr lang="it-IT" sz="2000" b="1" dirty="0" err="1" smtClean="0">
                <a:solidFill>
                  <a:srgbClr val="0070C0"/>
                </a:solidFill>
              </a:rPr>
              <a:t>DI</a:t>
            </a:r>
            <a:r>
              <a:rPr lang="it-IT" sz="2000" b="1" dirty="0" smtClean="0">
                <a:solidFill>
                  <a:srgbClr val="0070C0"/>
                </a:solidFill>
              </a:rPr>
              <a:t> GESTIONE PUÒ DISPORRE, PER PARTICOLARI SPECIE </a:t>
            </a:r>
            <a:r>
              <a:rPr lang="it-IT" sz="2000" b="1" dirty="0" err="1" smtClean="0">
                <a:solidFill>
                  <a:srgbClr val="0070C0"/>
                </a:solidFill>
              </a:rPr>
              <a:t>DI</a:t>
            </a:r>
            <a:r>
              <a:rPr lang="it-IT" sz="2000" b="1" dirty="0" smtClean="0">
                <a:solidFill>
                  <a:srgbClr val="0070C0"/>
                </a:solidFill>
              </a:rPr>
              <a:t> ANIMALI, DIVIETI RIGUARDANTI LE MODALITÀ ED I TEMPI DELLA CACCIA.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b="1" dirty="0" smtClean="0"/>
              <a:t>5.</a:t>
            </a:r>
            <a:r>
              <a:rPr lang="it-IT" sz="2000" dirty="0" smtClean="0"/>
              <a:t> </a:t>
            </a:r>
            <a:r>
              <a:rPr lang="it-IT" sz="2000" b="1" dirty="0" smtClean="0"/>
              <a:t>Qualora si tratti di aree contigue interregionali, ciascuna regione provvede per quanto di propria competenza per la parte relativa al proprio territorio, d'intesa con le altre regioni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DISPOSIZIONI FINALI E TRANSITORIE: ART. 32 IN SINTESI)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"/>
            <a:ext cx="9144000" cy="69289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/>
              <a:t>N.B.</a:t>
            </a:r>
          </a:p>
          <a:p>
            <a:pPr algn="ctr"/>
            <a:r>
              <a:rPr lang="it-IT" sz="5400" dirty="0" smtClean="0">
                <a:solidFill>
                  <a:srgbClr val="C00000"/>
                </a:solidFill>
              </a:rPr>
              <a:t>LA CAMERA DEI DEPUTATI HA APPROVATO, NEL 2017, IL TESTO </a:t>
            </a:r>
            <a:r>
              <a:rPr lang="it-IT" sz="5400" dirty="0" err="1" smtClean="0">
                <a:solidFill>
                  <a:srgbClr val="C00000"/>
                </a:solidFill>
              </a:rPr>
              <a:t>DI</a:t>
            </a:r>
            <a:r>
              <a:rPr lang="it-IT" sz="5400" dirty="0" smtClean="0">
                <a:solidFill>
                  <a:srgbClr val="C00000"/>
                </a:solidFill>
              </a:rPr>
              <a:t> MODIFICA ALLA LEGGE 394/91, MA L’ITER LEGISLATIVO NON E’, AL MOMENTO, ANCORA COMPLETATO </a:t>
            </a:r>
            <a:endParaRPr lang="it-IT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RTE APERTE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72514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I Beni e le Bellezze espressi dal Parco sono di tutti (</a:t>
            </a:r>
            <a:r>
              <a:rPr lang="it-IT" sz="4000" b="1" u="sng" dirty="0" smtClean="0">
                <a:solidFill>
                  <a:schemeClr val="bg1"/>
                </a:solidFill>
              </a:rPr>
              <a:t>PATRIMONIO COMUNE</a:t>
            </a:r>
            <a:r>
              <a:rPr lang="it-IT" sz="4000" b="1" dirty="0" smtClean="0">
                <a:solidFill>
                  <a:schemeClr val="bg1"/>
                </a:solidFill>
              </a:rPr>
              <a:t>) e non solo dei residenti nelle aree del Parco.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 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varo da stampa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69" y="0"/>
            <a:ext cx="9149469" cy="63093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3093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Grazie per l’attenzione 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5" name="Immagine 4" descr="Logo trasparente (1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188640"/>
            <a:ext cx="1063367" cy="1080120"/>
          </a:xfrm>
          <a:prstGeom prst="rect">
            <a:avLst/>
          </a:prstGeom>
        </p:spPr>
      </p:pic>
      <p:pic>
        <p:nvPicPr>
          <p:cNvPr id="6" name="Immagine 5" descr="logo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5405"/>
            <a:ext cx="2520280" cy="924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0"/>
            <a:ext cx="9144000" cy="618630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/>
              <a:t>ALTRE LEGGI SULLE AREE PROTETTE:</a:t>
            </a:r>
          </a:p>
          <a:p>
            <a:pPr algn="ctr"/>
            <a:endParaRPr lang="it-IT" sz="5400" dirty="0" smtClean="0">
              <a:hlinkClick r:id="rId2"/>
            </a:endParaRPr>
          </a:p>
          <a:p>
            <a:pPr algn="ctr"/>
            <a:r>
              <a:rPr lang="it-IT" sz="5400" dirty="0" smtClean="0">
                <a:hlinkClick r:id="rId3"/>
              </a:rPr>
              <a:t>Legge 8 ottobre 1997, n. 344</a:t>
            </a:r>
            <a:endParaRPr lang="it-IT" sz="5400" dirty="0" smtClean="0"/>
          </a:p>
          <a:p>
            <a:pPr algn="ctr"/>
            <a:r>
              <a:rPr lang="it-IT" sz="5400" dirty="0" smtClean="0">
                <a:hlinkClick r:id="rId4"/>
              </a:rPr>
              <a:t>Legge 9 dicembre 1998, n. 426</a:t>
            </a:r>
            <a:r>
              <a:rPr lang="it-IT" sz="5400" dirty="0" smtClean="0"/>
              <a:t/>
            </a:r>
            <a:br>
              <a:rPr lang="it-IT" sz="5400" dirty="0" smtClean="0"/>
            </a:br>
            <a:r>
              <a:rPr lang="it-IT" sz="5400" dirty="0" smtClean="0">
                <a:hlinkClick r:id="rId5"/>
              </a:rPr>
              <a:t>Decreto 3 aprile 2000</a:t>
            </a:r>
            <a:br>
              <a:rPr lang="it-IT" sz="5400" dirty="0" smtClean="0">
                <a:hlinkClick r:id="rId5"/>
              </a:rPr>
            </a:br>
            <a:endParaRPr lang="it-IT" sz="5400" dirty="0" smtClean="0"/>
          </a:p>
          <a:p>
            <a:r>
              <a:rPr lang="it-IT" dirty="0" smtClean="0"/>
              <a:t>: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221088"/>
            <a:ext cx="9144000" cy="3046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3200" b="1" dirty="0" smtClean="0">
              <a:solidFill>
                <a:srgbClr val="FFFF00"/>
              </a:solidFill>
            </a:endParaRPr>
          </a:p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PER I TERRITORI CHE PRESENTANO TALI VALORI (</a:t>
            </a:r>
            <a:r>
              <a:rPr lang="it-IT" sz="3200" b="1" i="1" dirty="0" smtClean="0">
                <a:solidFill>
                  <a:srgbClr val="FFFF00"/>
                </a:solidFill>
              </a:rPr>
              <a:t>AREE NATURALI PROTETTE</a:t>
            </a:r>
            <a:r>
              <a:rPr lang="it-IT" sz="3200" b="1" dirty="0" smtClean="0">
                <a:solidFill>
                  <a:srgbClr val="FFFF00"/>
                </a:solidFill>
              </a:rPr>
              <a:t>), E’ PREVISTO UNO SPECIALE REGIME </a:t>
            </a:r>
            <a:r>
              <a:rPr lang="it-IT" sz="3200" b="1" dirty="0" err="1" smtClean="0">
                <a:solidFill>
                  <a:srgbClr val="FFFF00"/>
                </a:solidFill>
              </a:rPr>
              <a:t>DI</a:t>
            </a:r>
            <a:r>
              <a:rPr lang="it-IT" sz="3200" b="1" dirty="0" smtClean="0">
                <a:solidFill>
                  <a:srgbClr val="FFFF00"/>
                </a:solidFill>
              </a:rPr>
              <a:t> TUTELA E </a:t>
            </a:r>
            <a:r>
              <a:rPr lang="it-IT" sz="3200" b="1" dirty="0" err="1" smtClean="0">
                <a:solidFill>
                  <a:srgbClr val="FFFF00"/>
                </a:solidFill>
              </a:rPr>
              <a:t>DI</a:t>
            </a:r>
            <a:r>
              <a:rPr lang="it-IT" sz="3200" b="1" dirty="0" smtClean="0">
                <a:solidFill>
                  <a:srgbClr val="FFFF00"/>
                </a:solidFill>
              </a:rPr>
              <a:t> GESTIONE FINALIZZATO ALLA:</a:t>
            </a:r>
            <a:r>
              <a:rPr lang="it-IT" sz="3200" dirty="0" smtClean="0"/>
              <a:t/>
            </a:r>
            <a:br>
              <a:rPr lang="it-IT" sz="3200" dirty="0" smtClean="0"/>
            </a:br>
            <a:endParaRPr lang="it-IT" sz="3200" dirty="0"/>
          </a:p>
        </p:txBody>
      </p:sp>
      <p:pic>
        <p:nvPicPr>
          <p:cNvPr id="8" name="Immagine 7" descr="piani_parch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 flipH="1">
            <a:off x="3491880" y="188640"/>
            <a:ext cx="5400600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2800" b="1" dirty="0" smtClean="0">
                <a:solidFill>
                  <a:srgbClr val="003A1A"/>
                </a:solidFill>
              </a:rPr>
              <a:t>CONSERVAZIONE </a:t>
            </a:r>
            <a:r>
              <a:rPr lang="it-IT" sz="2800" dirty="0" smtClean="0">
                <a:solidFill>
                  <a:srgbClr val="003A1A"/>
                </a:solidFill>
              </a:rPr>
              <a:t>di specie animali o vegetali, di associazioni vegetali o forestali, di singolarità geologiche, di formazioni paleontologiche, di comunità biologiche, di biotopi, di valori scenici e panoramici, di processi naturali, di equilibri idraulici e idrogeologici, di equilibri ecologici</a:t>
            </a:r>
            <a:endParaRPr lang="it-IT" sz="2800" dirty="0">
              <a:solidFill>
                <a:srgbClr val="003A1A"/>
              </a:solidFill>
            </a:endParaRPr>
          </a:p>
        </p:txBody>
      </p:sp>
      <p:pic>
        <p:nvPicPr>
          <p:cNvPr id="4" name="Immagine 3" descr="Flora&amp;Faun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39"/>
            <a:ext cx="2795364" cy="1746145"/>
          </a:xfrm>
          <a:prstGeom prst="rect">
            <a:avLst/>
          </a:prstGeom>
        </p:spPr>
      </p:pic>
      <p:pic>
        <p:nvPicPr>
          <p:cNvPr id="5" name="Immagine 4" descr="Parco-nazionale-majell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797152"/>
            <a:ext cx="2556824" cy="1671067"/>
          </a:xfrm>
          <a:prstGeom prst="rect">
            <a:avLst/>
          </a:prstGeom>
        </p:spPr>
      </p:pic>
      <p:pic>
        <p:nvPicPr>
          <p:cNvPr id="6" name="Immagine 5" descr="max_5cccafe7676c22e505a9f5611fb58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3" y="4797152"/>
            <a:ext cx="2314210" cy="1728192"/>
          </a:xfrm>
          <a:prstGeom prst="rect">
            <a:avLst/>
          </a:prstGeom>
        </p:spPr>
      </p:pic>
      <p:pic>
        <p:nvPicPr>
          <p:cNvPr id="7" name="Immagine 6" descr="fau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060848"/>
            <a:ext cx="3080710" cy="2082560"/>
          </a:xfrm>
          <a:prstGeom prst="rect">
            <a:avLst/>
          </a:prstGeom>
        </p:spPr>
      </p:pic>
      <p:pic>
        <p:nvPicPr>
          <p:cNvPr id="8" name="Immagine 7" descr="montagne-del-molise-turismo-e14760334038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244076"/>
            <a:ext cx="2952328" cy="2214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310" y="476672"/>
            <a:ext cx="2380593" cy="1584176"/>
          </a:xfrm>
          <a:prstGeom prst="rect">
            <a:avLst/>
          </a:prstGeom>
        </p:spPr>
      </p:pic>
      <p:pic>
        <p:nvPicPr>
          <p:cNvPr id="3" name="Immagine 2" descr="capanna-di-pietra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98" y="2276872"/>
            <a:ext cx="2496277" cy="1872208"/>
          </a:xfrm>
          <a:prstGeom prst="rect">
            <a:avLst/>
          </a:prstGeom>
        </p:spPr>
      </p:pic>
      <p:pic>
        <p:nvPicPr>
          <p:cNvPr id="4" name="Immagine 3" descr="IMG_09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653136"/>
            <a:ext cx="2400266" cy="1800200"/>
          </a:xfrm>
          <a:prstGeom prst="rect">
            <a:avLst/>
          </a:prstGeom>
        </p:spPr>
      </p:pic>
      <p:pic>
        <p:nvPicPr>
          <p:cNvPr id="6" name="Immagine 5" descr="Centro storico di Sca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476672"/>
            <a:ext cx="2700300" cy="18002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08104" y="692696"/>
            <a:ext cx="3456384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3A1A"/>
                </a:solidFill>
              </a:rPr>
              <a:t>APPLICAZIONE </a:t>
            </a:r>
            <a:r>
              <a:rPr lang="it-IT" sz="2400" dirty="0" err="1" smtClean="0">
                <a:solidFill>
                  <a:srgbClr val="003A1A"/>
                </a:solidFill>
              </a:rPr>
              <a:t>DI</a:t>
            </a:r>
            <a:r>
              <a:rPr lang="it-IT" sz="2400" dirty="0" smtClean="0">
                <a:solidFill>
                  <a:srgbClr val="003A1A"/>
                </a:solidFill>
              </a:rPr>
              <a:t> METODI </a:t>
            </a:r>
            <a:r>
              <a:rPr lang="it-IT" sz="2400" dirty="0" err="1" smtClean="0">
                <a:solidFill>
                  <a:srgbClr val="003A1A"/>
                </a:solidFill>
              </a:rPr>
              <a:t>DI</a:t>
            </a:r>
            <a:r>
              <a:rPr lang="it-IT" sz="2400" dirty="0" smtClean="0">
                <a:solidFill>
                  <a:srgbClr val="003A1A"/>
                </a:solidFill>
              </a:rPr>
              <a:t> GESTIONE O </a:t>
            </a:r>
            <a:r>
              <a:rPr lang="it-IT" sz="2400" dirty="0" err="1" smtClean="0">
                <a:solidFill>
                  <a:srgbClr val="003A1A"/>
                </a:solidFill>
              </a:rPr>
              <a:t>DI</a:t>
            </a:r>
            <a:r>
              <a:rPr lang="it-IT" sz="2400" dirty="0" smtClean="0">
                <a:solidFill>
                  <a:srgbClr val="003A1A"/>
                </a:solidFill>
              </a:rPr>
              <a:t> RESTAURO AMBIENTALE IDONEI A REALIZZARE UN'INTEGRAZIONE TRA UOMO E AMBIENTE NATURALE, ANCHE MEDIANTE LA SALVAGUARDIA DEI VALORI ANTROPOLOGICI, ARCHEOLOGICI, STORICI E ARCHITETTONICI E DELLE ATTIVITÀ AGRO-SILVO-PASTORALI E TRADIZIONALI</a:t>
            </a:r>
            <a:endParaRPr lang="it-IT" sz="2400" dirty="0">
              <a:solidFill>
                <a:srgbClr val="003A1A"/>
              </a:solidFill>
            </a:endParaRPr>
          </a:p>
        </p:txBody>
      </p:sp>
      <p:pic>
        <p:nvPicPr>
          <p:cNvPr id="8" name="Immagine 7" descr="1,51 M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636912"/>
            <a:ext cx="2775886" cy="1558034"/>
          </a:xfrm>
          <a:prstGeom prst="rect">
            <a:avLst/>
          </a:prstGeom>
        </p:spPr>
      </p:pic>
      <p:pic>
        <p:nvPicPr>
          <p:cNvPr id="9" name="Immagine 8" descr="0002728_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5" y="4509121"/>
            <a:ext cx="2784190" cy="194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87824" y="332656"/>
            <a:ext cx="5904656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A1A"/>
                </a:solidFill>
              </a:rPr>
              <a:t>PROMOZIONE</a:t>
            </a:r>
            <a:r>
              <a:rPr lang="it-IT" sz="3200" dirty="0" smtClean="0">
                <a:solidFill>
                  <a:srgbClr val="003A1A"/>
                </a:solidFill>
              </a:rPr>
              <a:t> </a:t>
            </a:r>
            <a:r>
              <a:rPr lang="it-IT" sz="3200" dirty="0" err="1" smtClean="0">
                <a:solidFill>
                  <a:srgbClr val="003A1A"/>
                </a:solidFill>
              </a:rPr>
              <a:t>DI</a:t>
            </a:r>
            <a:r>
              <a:rPr lang="it-IT" sz="3200" dirty="0" smtClean="0">
                <a:solidFill>
                  <a:srgbClr val="003A1A"/>
                </a:solidFill>
              </a:rPr>
              <a:t> ATTIVITÀ </a:t>
            </a:r>
            <a:r>
              <a:rPr lang="it-IT" sz="3200" dirty="0" err="1" smtClean="0">
                <a:solidFill>
                  <a:srgbClr val="003A1A"/>
                </a:solidFill>
              </a:rPr>
              <a:t>DI</a:t>
            </a:r>
            <a:r>
              <a:rPr lang="it-IT" sz="3200" dirty="0" smtClean="0">
                <a:solidFill>
                  <a:srgbClr val="003A1A"/>
                </a:solidFill>
              </a:rPr>
              <a:t> EDUCAZIONE, </a:t>
            </a:r>
            <a:r>
              <a:rPr lang="it-IT" sz="3200" dirty="0" err="1" smtClean="0">
                <a:solidFill>
                  <a:srgbClr val="003A1A"/>
                </a:solidFill>
              </a:rPr>
              <a:t>DI</a:t>
            </a:r>
            <a:r>
              <a:rPr lang="it-IT" sz="3200" dirty="0" smtClean="0">
                <a:solidFill>
                  <a:srgbClr val="003A1A"/>
                </a:solidFill>
              </a:rPr>
              <a:t> FORMAZIONE E </a:t>
            </a:r>
            <a:r>
              <a:rPr lang="it-IT" sz="3200" dirty="0" err="1" smtClean="0">
                <a:solidFill>
                  <a:srgbClr val="003A1A"/>
                </a:solidFill>
              </a:rPr>
              <a:t>DI</a:t>
            </a:r>
            <a:r>
              <a:rPr lang="it-IT" sz="3200" dirty="0" smtClean="0">
                <a:solidFill>
                  <a:srgbClr val="003A1A"/>
                </a:solidFill>
              </a:rPr>
              <a:t> RICERCA SCIENTIFICA, ANCHE INTERDISCIPLINARE, NONCHÉ </a:t>
            </a:r>
            <a:r>
              <a:rPr lang="it-IT" sz="3200" dirty="0" err="1" smtClean="0">
                <a:solidFill>
                  <a:srgbClr val="003A1A"/>
                </a:solidFill>
              </a:rPr>
              <a:t>DI</a:t>
            </a:r>
            <a:r>
              <a:rPr lang="it-IT" sz="3200" dirty="0" smtClean="0">
                <a:solidFill>
                  <a:srgbClr val="003A1A"/>
                </a:solidFill>
              </a:rPr>
              <a:t> ATTIVITÀ RICREATIVE COMPATIBILI</a:t>
            </a:r>
            <a:endParaRPr lang="it-IT" sz="3200" dirty="0">
              <a:solidFill>
                <a:srgbClr val="003A1A"/>
              </a:solidFill>
            </a:endParaRPr>
          </a:p>
        </p:txBody>
      </p:sp>
      <p:pic>
        <p:nvPicPr>
          <p:cNvPr id="3" name="Immagine 2" descr="RAPPORTO-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659161" cy="3900103"/>
          </a:xfrm>
          <a:prstGeom prst="rect">
            <a:avLst/>
          </a:prstGeom>
        </p:spPr>
      </p:pic>
      <p:pic>
        <p:nvPicPr>
          <p:cNvPr id="4" name="Immagine 3" descr="ispra_rgb_b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97152"/>
            <a:ext cx="3810000" cy="1609725"/>
          </a:xfrm>
          <a:prstGeom prst="rect">
            <a:avLst/>
          </a:prstGeom>
        </p:spPr>
      </p:pic>
      <p:pic>
        <p:nvPicPr>
          <p:cNvPr id="5" name="Immagine 4" descr="6915_4_PNAL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061557"/>
            <a:ext cx="4536503" cy="340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08104" y="332656"/>
            <a:ext cx="3456384" cy="60016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/>
              <a:t>DIFESA E RICOSTITUZIONE</a:t>
            </a:r>
            <a:r>
              <a:rPr lang="it-IT" sz="4800" dirty="0" smtClean="0"/>
              <a:t> degli equilibri idraulici </a:t>
            </a:r>
          </a:p>
          <a:p>
            <a:pPr algn="ctr"/>
            <a:r>
              <a:rPr lang="it-IT" sz="4800" dirty="0" smtClean="0"/>
              <a:t>e idrogeologici.</a:t>
            </a:r>
            <a:endParaRPr lang="it-IT" sz="4800" dirty="0"/>
          </a:p>
        </p:txBody>
      </p:sp>
      <p:pic>
        <p:nvPicPr>
          <p:cNvPr id="3" name="Immagine 2" descr="forestaazione-sistemazione-briglie-in-leg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92" y="188640"/>
            <a:ext cx="5088565" cy="3816424"/>
          </a:xfrm>
          <a:prstGeom prst="rect">
            <a:avLst/>
          </a:prstGeom>
        </p:spPr>
      </p:pic>
      <p:pic>
        <p:nvPicPr>
          <p:cNvPr id="4" name="Immagine 3" descr="fran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149080"/>
            <a:ext cx="3436311" cy="2396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6771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4400" b="1" dirty="0" smtClean="0">
              <a:solidFill>
                <a:srgbClr val="FFFF00"/>
              </a:solidFill>
            </a:endParaRPr>
          </a:p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>IN DETTE AREE POSSONO ESSERE PROMOSSE LA VALORIZZAZIONE E LA SPERIMENTAZIONE </a:t>
            </a:r>
            <a:r>
              <a:rPr lang="it-IT" sz="4400" b="1" dirty="0" err="1" smtClean="0">
                <a:solidFill>
                  <a:srgbClr val="FFFF00"/>
                </a:solidFill>
              </a:rPr>
              <a:t>DI</a:t>
            </a:r>
            <a:r>
              <a:rPr lang="it-IT" sz="4400" b="1" dirty="0" smtClean="0">
                <a:solidFill>
                  <a:srgbClr val="FFFF00"/>
                </a:solidFill>
              </a:rPr>
              <a:t> </a:t>
            </a:r>
            <a:r>
              <a:rPr lang="it-IT" sz="4400" b="1" u="sng" dirty="0" smtClean="0">
                <a:solidFill>
                  <a:srgbClr val="FFFF00"/>
                </a:solidFill>
              </a:rPr>
              <a:t>ATTIVITÀ PRODUTTIVE COMPATIBILI</a:t>
            </a:r>
            <a:r>
              <a:rPr lang="it-IT" sz="4400" b="1" dirty="0" smtClean="0">
                <a:solidFill>
                  <a:srgbClr val="FFFF00"/>
                </a:solidFill>
              </a:rPr>
              <a:t> .</a:t>
            </a:r>
          </a:p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 algn="ctr"/>
            <a:r>
              <a:rPr lang="it-IT" sz="4000" b="1" dirty="0" smtClean="0">
                <a:solidFill>
                  <a:srgbClr val="C00000"/>
                </a:solidFill>
              </a:rPr>
              <a:t>NELLA TUTELA E NELLA GESTIONE DELLE AREE NATURALI PROTETTE, LO STATO, LE REGIONI E GLI ENTI LOCALI ATTUANO FORME </a:t>
            </a:r>
            <a:r>
              <a:rPr lang="it-IT" sz="4000" b="1" dirty="0" err="1" smtClean="0">
                <a:solidFill>
                  <a:srgbClr val="C00000"/>
                </a:solidFill>
              </a:rPr>
              <a:t>DI</a:t>
            </a:r>
            <a:r>
              <a:rPr lang="it-IT" sz="4000" b="1" dirty="0" smtClean="0">
                <a:solidFill>
                  <a:srgbClr val="C00000"/>
                </a:solidFill>
              </a:rPr>
              <a:t> COOPERAZIONE E </a:t>
            </a:r>
            <a:r>
              <a:rPr lang="it-IT" sz="4000" b="1" dirty="0" err="1" smtClean="0">
                <a:solidFill>
                  <a:srgbClr val="C00000"/>
                </a:solidFill>
              </a:rPr>
              <a:t>DI</a:t>
            </a:r>
            <a:r>
              <a:rPr lang="it-IT" sz="4000" b="1" dirty="0" smtClean="0">
                <a:solidFill>
                  <a:srgbClr val="C00000"/>
                </a:solidFill>
              </a:rPr>
              <a:t> INTESA.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858</Words>
  <Application>Microsoft Office PowerPoint</Application>
  <PresentationFormat>Presentazione su schermo (4:3)</PresentationFormat>
  <Paragraphs>117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Adobe Heiti Std R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notebook</dc:creator>
  <cp:lastModifiedBy>Marro Giovanni - APS.QS</cp:lastModifiedBy>
  <cp:revision>140</cp:revision>
  <dcterms:created xsi:type="dcterms:W3CDTF">2019-03-15T16:06:37Z</dcterms:created>
  <dcterms:modified xsi:type="dcterms:W3CDTF">2019-04-03T15:49:57Z</dcterms:modified>
</cp:coreProperties>
</file>